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0" r:id="rId5"/>
    <p:sldId id="266" r:id="rId6"/>
    <p:sldId id="267" r:id="rId7"/>
    <p:sldId id="268" r:id="rId8"/>
    <p:sldId id="262" r:id="rId9"/>
    <p:sldId id="261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die Vaughan" initials="JV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4" autoAdjust="0"/>
    <p:restoredTop sz="94660"/>
  </p:normalViewPr>
  <p:slideViewPr>
    <p:cSldViewPr snapToGrid="0">
      <p:cViewPr varScale="1">
        <p:scale>
          <a:sx n="12" d="100"/>
          <a:sy n="12" d="100"/>
        </p:scale>
        <p:origin x="-280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commentAuthors" Target="commentAuthors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05T10:13:35.064" idx="1">
    <p:pos x="10" y="10"/>
    <p:text/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46FEA-B2E7-401A-8B3A-645502A535E9}" type="datetimeFigureOut">
              <a:rPr lang="en-GB" smtClean="0"/>
              <a:t>1710//23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7CB19-92CE-401F-A3EA-252F5B835A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963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7CB19-92CE-401F-A3EA-252F5B835A2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185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7CB19-92CE-401F-A3EA-252F5B835A2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128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7CB19-92CE-401F-A3EA-252F5B835A2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9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423AB-F12E-44E5-AF5D-0E7A12D3C54B}" type="datetimeFigureOut">
              <a:rPr lang="en-GB" smtClean="0"/>
              <a:t>1710//23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2F7C-9689-486E-A9AD-D2979C799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543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423AB-F12E-44E5-AF5D-0E7A12D3C54B}" type="datetimeFigureOut">
              <a:rPr lang="en-GB" smtClean="0"/>
              <a:t>1710//23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2F7C-9689-486E-A9AD-D2979C799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3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423AB-F12E-44E5-AF5D-0E7A12D3C54B}" type="datetimeFigureOut">
              <a:rPr lang="en-GB" smtClean="0"/>
              <a:t>1710//23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2F7C-9689-486E-A9AD-D2979C799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18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423AB-F12E-44E5-AF5D-0E7A12D3C54B}" type="datetimeFigureOut">
              <a:rPr lang="en-GB" smtClean="0"/>
              <a:t>1710//23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2F7C-9689-486E-A9AD-D2979C799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44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423AB-F12E-44E5-AF5D-0E7A12D3C54B}" type="datetimeFigureOut">
              <a:rPr lang="en-GB" smtClean="0"/>
              <a:t>1710//23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2F7C-9689-486E-A9AD-D2979C799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72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423AB-F12E-44E5-AF5D-0E7A12D3C54B}" type="datetimeFigureOut">
              <a:rPr lang="en-GB" smtClean="0"/>
              <a:t>1710//23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2F7C-9689-486E-A9AD-D2979C799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126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423AB-F12E-44E5-AF5D-0E7A12D3C54B}" type="datetimeFigureOut">
              <a:rPr lang="en-GB" smtClean="0"/>
              <a:t>1710//23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2F7C-9689-486E-A9AD-D2979C799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49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423AB-F12E-44E5-AF5D-0E7A12D3C54B}" type="datetimeFigureOut">
              <a:rPr lang="en-GB" smtClean="0"/>
              <a:t>1710//23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2F7C-9689-486E-A9AD-D2979C799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023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423AB-F12E-44E5-AF5D-0E7A12D3C54B}" type="datetimeFigureOut">
              <a:rPr lang="en-GB" smtClean="0"/>
              <a:t>1710//23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2F7C-9689-486E-A9AD-D2979C799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683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423AB-F12E-44E5-AF5D-0E7A12D3C54B}" type="datetimeFigureOut">
              <a:rPr lang="en-GB" smtClean="0"/>
              <a:t>1710//23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2F7C-9689-486E-A9AD-D2979C799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251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423AB-F12E-44E5-AF5D-0E7A12D3C54B}" type="datetimeFigureOut">
              <a:rPr lang="en-GB" smtClean="0"/>
              <a:t>1710//23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2F7C-9689-486E-A9AD-D2979C799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694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423AB-F12E-44E5-AF5D-0E7A12D3C54B}" type="datetimeFigureOut">
              <a:rPr lang="en-GB" smtClean="0"/>
              <a:t>1710//23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12F7C-9689-486E-A9AD-D2979C799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25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4328" y="658368"/>
            <a:ext cx="7740396" cy="1874520"/>
          </a:xfrm>
        </p:spPr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sz="7300" dirty="0">
                <a:solidFill>
                  <a:srgbClr val="00B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Zones of Regulation</a:t>
            </a:r>
            <a:r>
              <a:rPr lang="en-GB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GB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GB" dirty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BB3E2A-A2C8-49E5-9D92-A6D7F64FFC8A}"/>
              </a:ext>
            </a:extLst>
          </p:cNvPr>
          <p:cNvSpPr txBox="1"/>
          <p:nvPr/>
        </p:nvSpPr>
        <p:spPr>
          <a:xfrm>
            <a:off x="1009438" y="2162102"/>
            <a:ext cx="1070402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/>
              <a:t>Self -Regulation (self control) </a:t>
            </a:r>
            <a:r>
              <a:rPr lang="en-GB" sz="3600" dirty="0" smtClean="0"/>
              <a:t>curriculum </a:t>
            </a:r>
            <a:r>
              <a:rPr lang="en-GB" sz="3600" dirty="0"/>
              <a:t>with a sequence of lessons each with </a:t>
            </a:r>
            <a:r>
              <a:rPr lang="en-GB" sz="3600" u="sng" dirty="0"/>
              <a:t>activities </a:t>
            </a:r>
            <a:r>
              <a:rPr lang="en-GB" sz="3600" dirty="0"/>
              <a:t>to support children to: </a:t>
            </a:r>
            <a:r>
              <a:rPr lang="en-GB" sz="3600" dirty="0">
                <a:solidFill>
                  <a:srgbClr val="00B050"/>
                </a:solidFill>
              </a:rPr>
              <a:t>recognise and name their emotions,</a:t>
            </a:r>
            <a:r>
              <a:rPr lang="en-GB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applying the correct emotion 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situations, </a:t>
            </a:r>
            <a:r>
              <a:rPr lang="en-GB" sz="3600" dirty="0">
                <a:solidFill>
                  <a:schemeClr val="accent4">
                    <a:lumMod val="50000"/>
                  </a:schemeClr>
                </a:solidFill>
              </a:rPr>
              <a:t>reading facial expressions, </a:t>
            </a:r>
            <a:r>
              <a:rPr lang="en-GB" sz="3600" dirty="0">
                <a:solidFill>
                  <a:srgbClr val="7030A0"/>
                </a:solidFill>
              </a:rPr>
              <a:t>understanding how others see and react to their behaviour</a:t>
            </a:r>
            <a:r>
              <a:rPr lang="en-GB" sz="3600" dirty="0">
                <a:solidFill>
                  <a:srgbClr val="0070C0"/>
                </a:solidFill>
              </a:rPr>
              <a:t>, calming and alerting strategies, </a:t>
            </a:r>
            <a:r>
              <a:rPr lang="en-GB" sz="3600" dirty="0">
                <a:solidFill>
                  <a:srgbClr val="FF0000"/>
                </a:solidFill>
              </a:rPr>
              <a:t>recognising events that trigger their behaviour </a:t>
            </a:r>
            <a:r>
              <a:rPr lang="en-GB" sz="3600" dirty="0"/>
              <a:t>and </a:t>
            </a:r>
            <a:r>
              <a:rPr lang="en-GB" sz="3600" dirty="0">
                <a:solidFill>
                  <a:schemeClr val="accent4">
                    <a:lumMod val="75000"/>
                  </a:schemeClr>
                </a:solidFill>
              </a:rPr>
              <a:t>problem solving skills.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315433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04504" y="201168"/>
            <a:ext cx="329184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u="sng" dirty="0" smtClean="0"/>
              <a:t>Check in lessons</a:t>
            </a:r>
          </a:p>
          <a:p>
            <a:r>
              <a:rPr lang="en-GB" dirty="0" smtClean="0"/>
              <a:t>To gauge understanding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3" t="11734" r="4267" b="2533"/>
          <a:stretch/>
        </p:blipFill>
        <p:spPr>
          <a:xfrm>
            <a:off x="685800" y="119567"/>
            <a:ext cx="7461504" cy="65098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04504" y="1325880"/>
            <a:ext cx="3008376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Using emotion cards</a:t>
            </a:r>
          </a:p>
          <a:p>
            <a:r>
              <a:rPr lang="en-GB" dirty="0" smtClean="0"/>
              <a:t>Match correct emotion with zone on this communication board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479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028" t="17838" r="12810" b="14190"/>
          <a:stretch/>
        </p:blipFill>
        <p:spPr>
          <a:xfrm>
            <a:off x="278599" y="0"/>
            <a:ext cx="11704136" cy="5314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599" y="5314989"/>
            <a:ext cx="1173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TRAFFIC LIGHTS: </a:t>
            </a:r>
          </a:p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blue light ‘rest’ ‘recharge’    </a:t>
            </a:r>
            <a:r>
              <a:rPr lang="en-GB" sz="2400" dirty="0">
                <a:solidFill>
                  <a:srgbClr val="00B050"/>
                </a:solidFill>
              </a:rPr>
              <a:t>green light </a:t>
            </a:r>
            <a:r>
              <a:rPr lang="en-GB" sz="2400" dirty="0" smtClean="0">
                <a:solidFill>
                  <a:srgbClr val="00B050"/>
                </a:solidFill>
              </a:rPr>
              <a:t>‘go</a:t>
            </a:r>
            <a:r>
              <a:rPr lang="en-GB" sz="2400" dirty="0">
                <a:solidFill>
                  <a:srgbClr val="00B050"/>
                </a:solidFill>
              </a:rPr>
              <a:t>’      </a:t>
            </a:r>
            <a:r>
              <a:rPr lang="en-GB" sz="2400" dirty="0">
                <a:solidFill>
                  <a:schemeClr val="accent4">
                    <a:lumMod val="50000"/>
                  </a:schemeClr>
                </a:solidFill>
              </a:rPr>
              <a:t>yellow light ‘warning’ ‘slow down’      </a:t>
            </a:r>
            <a:r>
              <a:rPr lang="en-GB" sz="2400" dirty="0">
                <a:solidFill>
                  <a:srgbClr val="FF0000"/>
                </a:solidFill>
              </a:rPr>
              <a:t>red light ‘stop’ ‘regain control’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41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4939519"/>
            <a:ext cx="11713464" cy="1655762"/>
          </a:xfrm>
          <a:solidFill>
            <a:srgbClr val="FFC000"/>
          </a:solidFill>
        </p:spPr>
        <p:txBody>
          <a:bodyPr>
            <a:normAutofit lnSpcReduction="10000"/>
          </a:bodyPr>
          <a:lstStyle/>
          <a:p>
            <a:r>
              <a:rPr lang="en-GB" dirty="0"/>
              <a:t>EVERYONE experiences ALL zones. The RED ZONE is not a ‘naughty’ or ‘bad’ zone. </a:t>
            </a:r>
          </a:p>
          <a:p>
            <a:r>
              <a:rPr lang="en-GB" dirty="0"/>
              <a:t>ALL ZONE emotions are expected at times to meet the needs of the situation. </a:t>
            </a:r>
          </a:p>
          <a:p>
            <a:r>
              <a:rPr lang="en-GB" dirty="0"/>
              <a:t>i.e. when playing </a:t>
            </a:r>
            <a:r>
              <a:rPr lang="en-GB" dirty="0" smtClean="0"/>
              <a:t>competitive games </a:t>
            </a:r>
            <a:r>
              <a:rPr lang="en-GB" dirty="0"/>
              <a:t>you need a</a:t>
            </a:r>
            <a:r>
              <a:rPr lang="en-GB" dirty="0" smtClean="0"/>
              <a:t> </a:t>
            </a:r>
            <a:r>
              <a:rPr lang="en-GB" dirty="0"/>
              <a:t>heightened state of alertness.</a:t>
            </a:r>
          </a:p>
          <a:p>
            <a:r>
              <a:rPr lang="en-GB" dirty="0"/>
              <a:t>ALL ZONES are neutral and not intended to communicate judgement.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028" t="17838" r="12810" b="14190"/>
          <a:stretch/>
        </p:blipFill>
        <p:spPr>
          <a:xfrm>
            <a:off x="2156883" y="132004"/>
            <a:ext cx="7696801" cy="3495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6030" y="3739487"/>
            <a:ext cx="1487606" cy="1064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018430" y="3891887"/>
            <a:ext cx="1487606" cy="1064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288275" y="3627214"/>
            <a:ext cx="1487606" cy="1064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734102" y="3683350"/>
            <a:ext cx="1487606" cy="1064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583108" y="3611051"/>
            <a:ext cx="1697140" cy="119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LOW STATE OF ALERTNESS</a:t>
            </a:r>
          </a:p>
          <a:p>
            <a:r>
              <a:rPr lang="en-GB" dirty="0">
                <a:solidFill>
                  <a:srgbClr val="0070C0"/>
                </a:solidFill>
              </a:rPr>
              <a:t>Body/brain is sluggish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65278" y="3603980"/>
            <a:ext cx="1735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IDEAL STATE OF ALERTNESS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Body/brain has control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85848" y="3562605"/>
            <a:ext cx="1541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HEIGHTENED STATE OF ALERTNESS</a:t>
            </a:r>
          </a:p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Body/brain is overwhelmed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27775" y="3619133"/>
            <a:ext cx="2552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EXTREME HEIGHTENED STATE OF ALERTNESS</a:t>
            </a:r>
          </a:p>
          <a:p>
            <a:r>
              <a:rPr lang="en-GB" dirty="0">
                <a:solidFill>
                  <a:srgbClr val="FF0000"/>
                </a:solidFill>
              </a:rPr>
              <a:t>Overwhelmed – with loss of control</a:t>
            </a:r>
          </a:p>
        </p:txBody>
      </p:sp>
    </p:spTree>
    <p:extLst>
      <p:ext uri="{BB962C8B-B14F-4D97-AF65-F5344CB8AC3E}">
        <p14:creationId xmlns:p14="http://schemas.microsoft.com/office/powerpoint/2010/main" val="94947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2369" y="654377"/>
            <a:ext cx="11147943" cy="1119559"/>
          </a:xfrm>
        </p:spPr>
        <p:txBody>
          <a:bodyPr>
            <a:normAutofit fontScale="90000"/>
          </a:bodyPr>
          <a:lstStyle/>
          <a:p>
            <a:r>
              <a:rPr lang="en-GB" sz="4400" u="sng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sz="4400" u="sng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4400" u="sng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sz="4400" u="sng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4400" u="sng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sz="4400" u="sng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4400" u="sng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sz="4400" u="sng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3100" dirty="0"/>
              <a:t/>
            </a:r>
            <a:br>
              <a:rPr lang="en-GB" sz="3100" dirty="0"/>
            </a:br>
            <a:r>
              <a:rPr lang="en-GB" sz="3100" dirty="0" smtClean="0"/>
              <a:t/>
            </a:r>
            <a:br>
              <a:rPr lang="en-GB" sz="3100" dirty="0" smtClean="0"/>
            </a:br>
            <a:r>
              <a:rPr lang="en-GB" sz="3100" dirty="0"/>
              <a:t/>
            </a:r>
            <a:br>
              <a:rPr lang="en-GB" sz="3100" dirty="0"/>
            </a:br>
            <a:r>
              <a:rPr lang="en-GB" sz="2800" u="sng" dirty="0">
                <a:solidFill>
                  <a:schemeClr val="accent1">
                    <a:lumMod val="50000"/>
                  </a:schemeClr>
                </a:solidFill>
              </a:rPr>
              <a:t>The Lessons: some examples</a:t>
            </a:r>
            <a:r>
              <a:rPr lang="en-GB" sz="2800" dirty="0"/>
              <a:t/>
            </a:r>
            <a:br>
              <a:rPr lang="en-GB" sz="2800" dirty="0"/>
            </a:br>
            <a:endParaRPr lang="en-GB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0521" y="2647666"/>
            <a:ext cx="11218459" cy="3179928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5223" t="15105" r="18562" b="9510"/>
          <a:stretch/>
        </p:blipFill>
        <p:spPr>
          <a:xfrm>
            <a:off x="0" y="2415294"/>
            <a:ext cx="3592226" cy="3685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0324" t="13986" r="23709" b="27299"/>
          <a:stretch/>
        </p:blipFill>
        <p:spPr>
          <a:xfrm>
            <a:off x="3457809" y="2838015"/>
            <a:ext cx="3106317" cy="31260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60904" t="28245" r="24240" b="21316"/>
          <a:stretch/>
        </p:blipFill>
        <p:spPr>
          <a:xfrm>
            <a:off x="9525691" y="2838015"/>
            <a:ext cx="2580812" cy="312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50574" t="21973" r="13604" b="10662"/>
          <a:stretch/>
        </p:blipFill>
        <p:spPr>
          <a:xfrm>
            <a:off x="6564127" y="2715903"/>
            <a:ext cx="2948364" cy="33298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7001" y="6114011"/>
            <a:ext cx="963003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Each lesson has a 3 part structure: LEAD IN - ACTIVITY- WRAP UP 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129765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" y="91441"/>
            <a:ext cx="2505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chemeClr val="accent1">
                    <a:lumMod val="50000"/>
                  </a:schemeClr>
                </a:solidFill>
              </a:rPr>
              <a:t>Explicit lesson plans</a:t>
            </a:r>
            <a:endParaRPr lang="en-GB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https://attachments.office.net/owa/jvaughan%40wsgfl.org.uk/service.svc/s/GetAttachmentThumbnail?id=AAMkADhiYWY4YWU4LTMxZmYtNGYwNC1hNTdlLWM1MDZmNjc1NGViOABGAAAAAADWOnpbEw9eTbqlcgEBtpmCBwBRTVcPGWwRTqltCrmsA6ULAAAAAAENAABRTVcPGWwRTqltCrmsA6ULAAaAH87LAAABEgAQAJvkWDG0MxxNrkm3yMMeNjM%3D&amp;thumbnailType=2&amp;token=eyJhbGciOiJSUzI1NiIsImtpZCI6IjMwODE3OUNFNUY0QjUyRTc4QjJEQjg5NjZCQUY0RUNDMzcyN0FFRUUiLCJ0eXAiOiJKV1QiLCJ4NXQiOiJNSUY1emw5TFV1ZUxMYmlXYTY5T3pEY25ydTQifQ.eyJvcmlnaW4iOiJodHRwczovL291dGxvb2sub2ZmaWNlLmNvbSIsInVjIjoiNTc2MDZmNjczMzUzNDkyMmJjMWM3MjY0Yzc4YjQ3MDciLCJzaWduaW5fc3RhdGUiOiJbXCJrbXNpXCJdIiwidmVyIjoiRXhjaGFuZ2UuQ2FsbGJhY2suVjEiLCJhcHBjdHhzZW5kZXIiOiJPd2FEb3dubG9hZEBjYWRjYzQ2NS1mNGI2LTRmM2YtYWVjYS00MDcwNDI2MjRlMWYiLCJpc3NyaW5nIjoiV1ciLCJhcHBjdHgiOiJ7XCJtc2V4Y2hwcm90XCI6XCJvd2FcIixcInB1aWRcIjpcIjExNTM4MzYyOTYyODYzMDY0NTlcIixcInNjb3BlXCI6XCJPd2FEb3dubG9hZFwiLFwib2lkXCI6XCJlZjU0ZDJjZC05ZmJlLTQ0ZjgtYmU1Zi0wNzIzMWNhZWZlYjZcIixcInByaW1hcnlzaWRcIjpcIlMtMS01LTIxLTM4OTIzNDEyMDYtMzg3Mzg4MjQwNi00OTA4MDI4ODUtNTgzMjgyMlwifSIsIm5iZiI6MTYxNDkzODg3NywiZXhwIjoxNjE0OTM5NDc3LCJpc3MiOiIwMDAwMDAwMi0wMDAwLTBmZjEtY2UwMC0wMDAwMDAwMDAwMDBAY2FkY2M0NjUtZjRiNi00ZjNmLWFlY2EtNDA3MDQyNjI0ZTFmIiwiYXVkIjoiMDAwMDAwMDItMDAwMC0wZmYxLWNlMDAtMDAwMDAwMDAwMDAwL2F0dGFjaG1lbnRzLm9mZmljZS5uZXRAY2FkY2M0NjUtZjRiNi00ZjNmLWFlY2EtNDA3MDQyNjI0ZTFmIiwiaGFwcCI6Im93YSJ9.D1w4Foacr2MKmjErPALf667A4oc2U6eV6ILZmacxQVvtA4yXC5YEAQCXSSI89deOG2fx_SD4kWqVqEqmNZrws26BxfFxCi4x_TOzsZGmHPWF_Sq22w557UtDbo6NboZ9pa2ZPCwfW8PsSQqiUk2KN_HDM1KsMlCwYH7JFgDRlLHUx5ak0GqXUHDDK8KGDKNBMhwmkCOx2QYM7EPq_X80WodDSOpJeIrf4GmbgBDJTZdMRNn3NSr7OYHWbXQEioNeqhugr171w5-bvh-Ny6vfTS9eNOKiWJq5KJHlkg9GeH9O0sYaX90rnM8tBFqdbwHlJJGiqELWwIFgHjawHGHm1A&amp;X-OWA-CANARY=WIPlPmLc7EuRfI56WtoA3mBocfy-39gYFObfoM7V5NZFO4EMyNiAABoWi1V192ySubnwozAD6jY.&amp;owa=outlook.office.com&amp;scriptVer=20210222004.10&amp;animation=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1" t="2776" r="1153" b="2089"/>
          <a:stretch/>
        </p:blipFill>
        <p:spPr bwMode="auto">
          <a:xfrm>
            <a:off x="6592824" y="306884"/>
            <a:ext cx="5166361" cy="643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ttachments.office.net/owa/jvaughan%40wsgfl.org.uk/service.svc/s/GetAttachmentThumbnail?id=AAMkADhiYWY4YWU4LTMxZmYtNGYwNC1hNTdlLWM1MDZmNjc1NGViOABGAAAAAADWOnpbEw9eTbqlcgEBtpmCBwBRTVcPGWwRTqltCrmsA6ULAAAAAAENAABRTVcPGWwRTqltCrmsA6ULAAaAH87MAAABEgAQAFgcCVuFp6NLtXedmNjV0aE%3D&amp;thumbnailType=2&amp;token=eyJhbGciOiJSUzI1NiIsImtpZCI6IjMwODE3OUNFNUY0QjUyRTc4QjJEQjg5NjZCQUY0RUNDMzcyN0FFRUUiLCJ0eXAiOiJKV1QiLCJ4NXQiOiJNSUY1emw5TFV1ZUxMYmlXYTY5T3pEY25ydTQifQ.eyJvcmlnaW4iOiJodHRwczovL291dGxvb2sub2ZmaWNlLmNvbSIsInVjIjoiNTc2MDZmNjczMzUzNDkyMmJjMWM3MjY0Yzc4YjQ3MDciLCJzaWduaW5fc3RhdGUiOiJbXCJrbXNpXCJdIiwidmVyIjoiRXhjaGFuZ2UuQ2FsbGJhY2suVjEiLCJhcHBjdHhzZW5kZXIiOiJPd2FEb3dubG9hZEBjYWRjYzQ2NS1mNGI2LTRmM2YtYWVjYS00MDcwNDI2MjRlMWYiLCJpc3NyaW5nIjoiV1ciLCJhcHBjdHgiOiJ7XCJtc2V4Y2hwcm90XCI6XCJvd2FcIixcInB1aWRcIjpcIjExNTM4MzYyOTYyODYzMDY0NTlcIixcInNjb3BlXCI6XCJPd2FEb3dubG9hZFwiLFwib2lkXCI6XCJlZjU0ZDJjZC05ZmJlLTQ0ZjgtYmU1Zi0wNzIzMWNhZWZlYjZcIixcInByaW1hcnlzaWRcIjpcIlMtMS01LTIxLTM4OTIzNDEyMDYtMzg3Mzg4MjQwNi00OTA4MDI4ODUtNTgzMjgyMlwifSIsIm5iZiI6MTYxNDkzODg3NywiZXhwIjoxNjE0OTM5NDc3LCJpc3MiOiIwMDAwMDAwMi0wMDAwLTBmZjEtY2UwMC0wMDAwMDAwMDAwMDBAY2FkY2M0NjUtZjRiNi00ZjNmLWFlY2EtNDA3MDQyNjI0ZTFmIiwiYXVkIjoiMDAwMDAwMDItMDAwMC0wZmYxLWNlMDAtMDAwMDAwMDAwMDAwL2F0dGFjaG1lbnRzLm9mZmljZS5uZXRAY2FkY2M0NjUtZjRiNi00ZjNmLWFlY2EtNDA3MDQyNjI0ZTFmIiwiaGFwcCI6Im93YSJ9.D1w4Foacr2MKmjErPALf667A4oc2U6eV6ILZmacxQVvtA4yXC5YEAQCXSSI89deOG2fx_SD4kWqVqEqmNZrws26BxfFxCi4x_TOzsZGmHPWF_Sq22w557UtDbo6NboZ9pa2ZPCwfW8PsSQqiUk2KN_HDM1KsMlCwYH7JFgDRlLHUx5ak0GqXUHDDK8KGDKNBMhwmkCOx2QYM7EPq_X80WodDSOpJeIrf4GmbgBDJTZdMRNn3NSr7OYHWbXQEioNeqhugr171w5-bvh-Ny6vfTS9eNOKiWJq5KJHlkg9GeH9O0sYaX90rnM8tBFqdbwHlJJGiqELWwIFgHjawHGHm1A&amp;X-OWA-CANARY=b0t_tn6o20W1HWe7-nYuu9CjPxK_39gYGuN0qlpzu9oYsRINB8slTyu6xBrBJ-AkikTcwsv3sIk.&amp;owa=outlook.office.com&amp;scriptVer=20210222004.10&amp;animation=tr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" t="14414" b="2342"/>
          <a:stretch/>
        </p:blipFill>
        <p:spPr bwMode="auto">
          <a:xfrm>
            <a:off x="301751" y="565756"/>
            <a:ext cx="5190981" cy="618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6190488" y="4709160"/>
            <a:ext cx="667512" cy="786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404104" y="3612441"/>
            <a:ext cx="157276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Reinforce</a:t>
            </a:r>
          </a:p>
          <a:p>
            <a:r>
              <a:rPr lang="en-GB" dirty="0" smtClean="0"/>
              <a:t>Consolidate</a:t>
            </a:r>
          </a:p>
          <a:p>
            <a:r>
              <a:rPr lang="en-GB" dirty="0" smtClean="0"/>
              <a:t>Home link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9684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ols for Self-Regulation Zones of Regulation Sensory Diet | Ets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7" t="259" r="8751" b="19074"/>
          <a:stretch/>
        </p:blipFill>
        <p:spPr bwMode="auto">
          <a:xfrm>
            <a:off x="1389887" y="204648"/>
            <a:ext cx="9043875" cy="665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448" y="1143000"/>
            <a:ext cx="3310128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Small scale individual interactive mobile board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6700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ZONES of Regulation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19" y="381317"/>
            <a:ext cx="4879378" cy="241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oardmaker Online | Emotional support classroom, Social skills lessons,  Boardma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464" y="248412"/>
            <a:ext cx="4416552" cy="353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n by Pennie Linna on Therapy Ideas | Self regulation, Emotional  awareness, Social work activit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19" y="2986996"/>
            <a:ext cx="4800473" cy="315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61853" t="12412" r="17051" b="65736"/>
          <a:stretch/>
        </p:blipFill>
        <p:spPr>
          <a:xfrm>
            <a:off x="5088470" y="3582285"/>
            <a:ext cx="6876524" cy="25593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1464" y="4233672"/>
            <a:ext cx="2249424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169664" y="192385"/>
            <a:ext cx="337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Using characters - examples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633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8450" t="19014" r="25276" b="20979"/>
          <a:stretch/>
        </p:blipFill>
        <p:spPr>
          <a:xfrm>
            <a:off x="395783" y="1096402"/>
            <a:ext cx="3797214" cy="52717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1129" y="696036"/>
            <a:ext cx="9376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u="sng" dirty="0"/>
              <a:t>Strategies and Techniques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7950" t="18705" r="23134" b="9843"/>
          <a:stretch/>
        </p:blipFill>
        <p:spPr>
          <a:xfrm>
            <a:off x="4353574" y="1555845"/>
            <a:ext cx="4105790" cy="48123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50558" t="17856" r="14442" b="18514"/>
          <a:stretch/>
        </p:blipFill>
        <p:spPr>
          <a:xfrm>
            <a:off x="8338911" y="1842868"/>
            <a:ext cx="3627219" cy="45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27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0353" y="286603"/>
            <a:ext cx="9121253" cy="982639"/>
          </a:xfrm>
        </p:spPr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u="sng" dirty="0" smtClean="0"/>
              <a:t>Tracking &amp; Reviewing </a:t>
            </a:r>
            <a:endParaRPr lang="en-GB" u="sn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9962" t="20969" r="13372" b="13793"/>
          <a:stretch/>
        </p:blipFill>
        <p:spPr>
          <a:xfrm>
            <a:off x="-1898" y="1371600"/>
            <a:ext cx="6385692" cy="47274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0001" t="14198" r="13002" b="12655"/>
          <a:stretch/>
        </p:blipFill>
        <p:spPr>
          <a:xfrm>
            <a:off x="6070979" y="1514901"/>
            <a:ext cx="5957357" cy="482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19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252</Words>
  <Application>Microsoft Macintosh PowerPoint</Application>
  <PresentationFormat>Custom</PresentationFormat>
  <Paragraphs>34</Paragraphs>
  <Slides>10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  Zones of Regulation </vt:lpstr>
      <vt:lpstr>PowerPoint Presentation</vt:lpstr>
      <vt:lpstr>PowerPoint Presentation</vt:lpstr>
      <vt:lpstr>       The Lessons: some examples </vt:lpstr>
      <vt:lpstr>PowerPoint Presentation</vt:lpstr>
      <vt:lpstr>PowerPoint Presentation</vt:lpstr>
      <vt:lpstr>PowerPoint Presentation</vt:lpstr>
      <vt:lpstr>PowerPoint Presentation</vt:lpstr>
      <vt:lpstr>  Tracking &amp; Reviewing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  Zones of Regulation Sensory Circuits Ralph’s daily routine</dc:title>
  <dc:creator>Jodie Vaughan</dc:creator>
  <cp:lastModifiedBy>Frazer Pattenden</cp:lastModifiedBy>
  <cp:revision>40</cp:revision>
  <dcterms:created xsi:type="dcterms:W3CDTF">2021-03-03T11:10:08Z</dcterms:created>
  <dcterms:modified xsi:type="dcterms:W3CDTF">2023-10-17T22:18:46Z</dcterms:modified>
</cp:coreProperties>
</file>